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modernComment_1AA_8AAF2C21.xml" ContentType="application/vnd.ms-powerpoint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57" r:id="rId5"/>
    <p:sldId id="335" r:id="rId6"/>
    <p:sldId id="434" r:id="rId7"/>
    <p:sldId id="435" r:id="rId8"/>
    <p:sldId id="375" r:id="rId9"/>
    <p:sldId id="376" r:id="rId10"/>
    <p:sldId id="377" r:id="rId11"/>
    <p:sldId id="378" r:id="rId12"/>
    <p:sldId id="341" r:id="rId13"/>
    <p:sldId id="436" r:id="rId14"/>
    <p:sldId id="388" r:id="rId15"/>
    <p:sldId id="385" r:id="rId16"/>
    <p:sldId id="364" r:id="rId17"/>
    <p:sldId id="392" r:id="rId18"/>
    <p:sldId id="365" r:id="rId19"/>
    <p:sldId id="260" r:id="rId20"/>
    <p:sldId id="296" r:id="rId21"/>
    <p:sldId id="297" r:id="rId22"/>
    <p:sldId id="298" r:id="rId23"/>
    <p:sldId id="299" r:id="rId24"/>
    <p:sldId id="300" r:id="rId25"/>
    <p:sldId id="301" r:id="rId26"/>
    <p:sldId id="310" r:id="rId27"/>
    <p:sldId id="403" r:id="rId28"/>
    <p:sldId id="352" r:id="rId29"/>
    <p:sldId id="380" r:id="rId30"/>
    <p:sldId id="381" r:id="rId31"/>
    <p:sldId id="426" r:id="rId32"/>
    <p:sldId id="320" r:id="rId33"/>
    <p:sldId id="390" r:id="rId34"/>
    <p:sldId id="398" r:id="rId35"/>
    <p:sldId id="400" r:id="rId36"/>
    <p:sldId id="401" r:id="rId37"/>
    <p:sldId id="402" r:id="rId38"/>
    <p:sldId id="327" r:id="rId39"/>
    <p:sldId id="355" r:id="rId40"/>
    <p:sldId id="356" r:id="rId41"/>
    <p:sldId id="359" r:id="rId42"/>
    <p:sldId id="382" r:id="rId43"/>
    <p:sldId id="360" r:id="rId44"/>
    <p:sldId id="404" r:id="rId45"/>
    <p:sldId id="350" r:id="rId46"/>
    <p:sldId id="351" r:id="rId47"/>
    <p:sldId id="405" r:id="rId48"/>
    <p:sldId id="418" r:id="rId49"/>
    <p:sldId id="427" r:id="rId50"/>
    <p:sldId id="428" r:id="rId51"/>
    <p:sldId id="433" r:id="rId52"/>
    <p:sldId id="329" r:id="rId5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434"/>
            <p14:sldId id="435"/>
            <p14:sldId id="375"/>
            <p14:sldId id="376"/>
            <p14:sldId id="377"/>
            <p14:sldId id="378"/>
          </p14:sldIdLst>
        </p14:section>
        <p14:section name="Traditioneel" id="{F2D22203-790F-44C4-A943-8FC7430D15A4}">
          <p14:sldIdLst>
            <p14:sldId id="341"/>
            <p14:sldId id="436"/>
            <p14:sldId id="388"/>
            <p14:sldId id="385"/>
          </p14:sldIdLst>
        </p14:section>
        <p14:section name="Werking" id="{8A88633F-7D5E-AC45-A514-4D6559D8857E}">
          <p14:sldIdLst>
            <p14:sldId id="364"/>
            <p14:sldId id="392"/>
            <p14:sldId id="365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  <p14:sldId id="403"/>
            <p14:sldId id="352"/>
            <p14:sldId id="380"/>
            <p14:sldId id="381"/>
            <p14:sldId id="426"/>
          </p14:sldIdLst>
        </p14:section>
        <p14:section name="Standaardisering" id="{72DA2822-AAE9-42C0-80BC-C1CEA835CDBD}">
          <p14:sldIdLst>
            <p14:sldId id="320"/>
            <p14:sldId id="390"/>
            <p14:sldId id="398"/>
            <p14:sldId id="400"/>
            <p14:sldId id="401"/>
            <p14:sldId id="402"/>
            <p14:sldId id="327"/>
            <p14:sldId id="355"/>
            <p14:sldId id="356"/>
            <p14:sldId id="359"/>
            <p14:sldId id="382"/>
            <p14:sldId id="360"/>
            <p14:sldId id="404"/>
            <p14:sldId id="350"/>
            <p14:sldId id="351"/>
            <p14:sldId id="405"/>
            <p14:sldId id="418"/>
            <p14:sldId id="427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FDDC51-1952-02E5-AA4B-FE2A5787329A}" name="René" initials="R" userId="S::rene@renevendrig.nl::6409c6c1-9b39-4484-a4d6-b4d6eba8e870" providerId="AD"/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597"/>
  </p:normalViewPr>
  <p:slideViewPr>
    <p:cSldViewPr snapToGrid="0">
      <p:cViewPr varScale="1">
        <p:scale>
          <a:sx n="114" d="100"/>
          <a:sy n="114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comments/modernComment_1AA_8AAF2C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9D1CC7-55C2-5F44-9F98-BF35E71836BC}" authorId="{0EFDDC51-1952-02E5-AA4B-FE2A5787329A}" created="2025-09-17T12:14:19.885">
    <pc:sldMkLst xmlns:pc="http://schemas.microsoft.com/office/powerpoint/2013/main/command">
      <pc:docMk/>
      <pc:sldMk cId="2326735905" sldId="426"/>
    </pc:sldMkLst>
    <p188:txBody>
      <a:bodyPr/>
      <a:lstStyle/>
      <a:p>
        <a:r>
          <a:rPr lang="nl-NL"/>
          <a:t>Icoon voor Testen anders
Icoon voor Monitoring anders
Icoon voor Workflow anders
Iconen beter in de cirkels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BA72-59D5-D514-B3FC-73C17191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7592906-BFF7-2107-3333-5CA21292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59D8A84-CE87-8134-70EA-F7BA510DE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E57829-CE78-A6BE-6F3F-35F580BF6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33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20EE-B2F8-D2D4-45C6-B10D0C0E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94CD5B-058C-8B5F-1132-C16B782BC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CC017BB-C9DC-07A7-03F8-E2BF1A6F4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A859F5-5CF6-0D38-7101-9DD7DD4C5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39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368B-9633-6917-4418-D5E380D0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A9EE3B8-05C6-DD81-FFD7-2357162C0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F64814-C772-31AD-AFD0-1A2C50400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DB2D01-D8ED-9A3A-C448-3920697AF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250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5613-D831-8908-2737-A706B157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57D494-34EB-A3CF-D024-39958A50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327814-A75A-7624-46C0-0415EC58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50641D-A8A7-7889-E8FC-7C9F8FB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61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A48E-F794-8595-0DF8-B72DFB45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7157EF-8E4B-9F5D-4287-B9B143981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DE912-ADCC-88B5-F4B7-1EA9221E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458B4-24FD-68E8-5A9E-6C509CE0C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820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FFC5-1831-2A33-1CA4-8ECDAD1D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3D5AE9F-AA32-22FF-B750-BA534C168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AFFA6E1-D5D1-E1E1-F588-7D37DDB07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F15C9-1038-3078-9E95-1282CCACC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1536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695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127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455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803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239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52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012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93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9450-4ADB-572B-BC4B-469CB0B9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EA9094-C950-2701-CB36-C563C2CFF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888D979-6B42-6153-00C2-68928CDD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EFD35C-A86C-EF85-01E2-61195D1AF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97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4A31-A55C-B411-2A43-F308A837E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1533AD-A43A-267F-4344-F76EA28BE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F5800BD-14CD-2FAE-7668-61C01E103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87FF1E-DBCF-10DE-1323-CBC4E709D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142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094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105C-3CCC-B42D-CE21-4F7A0F08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BF3F43D-547C-B79B-8759-6447D1B53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831E243-B4BC-C6A2-71CD-0E6DA851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8C6CCA-158A-0FE2-EAB1-B82861774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066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24-09-2025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24-09-2025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A_8AAF2C21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10" Type="http://schemas.openxmlformats.org/officeDocument/2006/relationships/image" Target="../media/image52.png"/><Relationship Id="rId4" Type="http://schemas.openxmlformats.org/officeDocument/2006/relationships/image" Target="../media/image22.svg"/><Relationship Id="rId9" Type="http://schemas.openxmlformats.org/officeDocument/2006/relationships/customXml" Target="../ink/ink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uthzen-interop.ne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57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hyperlink" Target="mailto:marc.deboer@vng.nl" TargetMode="External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noProof="0" dirty="0">
                <a:latin typeface="Fira Sans SemiBold"/>
              </a:rPr>
              <a:t>Slimme toegangsverlening met </a:t>
            </a:r>
            <a:r>
              <a:rPr lang="nl-NL" noProof="0" dirty="0" err="1">
                <a:latin typeface="Fira Sans SemiBold"/>
              </a:rPr>
              <a:t>AuthZEN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Boer– Federatieve Toegangsverlening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87BE1-80F3-7A7F-D0FE-4CA8568D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6DF-4240-4DBF-072F-F2871ED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Access Control Lists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388106-E274-C8F0-AF12-9A79D2F6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3663266"/>
          </a:xfrm>
        </p:spPr>
        <p:txBody>
          <a:bodyPr anchor="t">
            <a:normAutofit/>
          </a:bodyPr>
          <a:lstStyle/>
          <a:p>
            <a:r>
              <a:rPr lang="en-US" sz="2400" dirty="0" err="1">
                <a:latin typeface="Fira Sans"/>
                <a:ea typeface="+mn-lt"/>
                <a:cs typeface="+mn-lt"/>
              </a:rPr>
              <a:t>Eén</a:t>
            </a:r>
            <a:r>
              <a:rPr lang="en-US" sz="2400" dirty="0">
                <a:latin typeface="Fira Sans"/>
                <a:ea typeface="+mn-lt"/>
                <a:cs typeface="+mn-lt"/>
              </a:rPr>
              <a:t> bit per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actie</a:t>
            </a:r>
            <a:r>
              <a:rPr lang="en-US" sz="2400" dirty="0">
                <a:latin typeface="Fira Sans"/>
                <a:ea typeface="+mn-lt"/>
                <a:cs typeface="+mn-lt"/>
              </a:rPr>
              <a:t>-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rol</a:t>
            </a:r>
            <a:r>
              <a:rPr lang="en-US" sz="2400" dirty="0">
                <a:latin typeface="Fira Sans"/>
                <a:ea typeface="+mn-lt"/>
                <a:cs typeface="+mn-lt"/>
              </a:rPr>
              <a:t>-resource-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combinatie</a:t>
            </a:r>
            <a:endParaRPr lang="en-US" sz="2400" dirty="0">
              <a:latin typeface="Aptos"/>
            </a:endParaRPr>
          </a:p>
          <a:p>
            <a:r>
              <a:rPr lang="en-US" sz="2400" dirty="0">
                <a:latin typeface="Fira Sans"/>
                <a:ea typeface="+mn-lt"/>
                <a:cs typeface="+mn-lt"/>
              </a:rPr>
              <a:t>Hoge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granulariteit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vereist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veel</a:t>
            </a:r>
            <a:r>
              <a:rPr lang="en-US" sz="2400" dirty="0">
                <a:latin typeface="Fira Sans"/>
                <a:ea typeface="+mn-lt"/>
                <a:cs typeface="+mn-lt"/>
              </a:rPr>
              <a:t> data</a:t>
            </a:r>
          </a:p>
          <a:p>
            <a:r>
              <a:rPr lang="en-US" sz="2400" dirty="0">
                <a:latin typeface="Fira Sans"/>
                <a:ea typeface="+mn-lt"/>
                <a:cs typeface="+mn-lt"/>
              </a:rPr>
              <a:t>Veel data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wordt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gedupliceerd</a:t>
            </a:r>
            <a:endParaRPr lang="en-US" sz="2400" dirty="0">
              <a:latin typeface="Fira Sans"/>
              <a:ea typeface="+mn-lt"/>
              <a:cs typeface="+mn-lt"/>
            </a:endParaRPr>
          </a:p>
          <a:p>
            <a:r>
              <a:rPr lang="en-US" sz="2400" dirty="0" err="1">
                <a:latin typeface="Fira Sans"/>
                <a:ea typeface="+mn-lt"/>
                <a:cs typeface="+mn-lt"/>
              </a:rPr>
              <a:t>Moeilijk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te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beheren</a:t>
            </a:r>
            <a:endParaRPr lang="en-US" sz="2400" dirty="0">
              <a:latin typeface="Apto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9A4A18-8A95-1D9A-F2EA-53426295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768" y="1187792"/>
            <a:ext cx="5057084" cy="44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6EB43-8920-6971-13F4-FF439483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2132-0F74-DD82-8FE9-F4EDE467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Role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Based</a:t>
            </a:r>
            <a:r>
              <a:rPr lang="nl-NL" noProof="0" dirty="0">
                <a:latin typeface="Fira Sans SemiBold"/>
              </a:rPr>
              <a:t> Access Control (RBAC)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428224-6FC3-2862-0DE9-DE7DFB26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509590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Geïntroduceerd in 1992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Geneste rollen met transitieve relaties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Makkelijk te begrijpen en beheren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Reflecteert organisatie structuren</a:t>
            </a:r>
            <a:endParaRPr lang="nl-NL" sz="2400" noProof="0" dirty="0">
              <a:latin typeface="Apto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90029-EE37-E97C-4F04-367BADD4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3B8B3-6C19-17C2-EF92-3534DCF152AE}"/>
              </a:ext>
            </a:extLst>
          </p:cNvPr>
          <p:cNvSpPr txBox="1"/>
          <p:nvPr/>
        </p:nvSpPr>
        <p:spPr>
          <a:xfrm>
            <a:off x="5857103" y="6343948"/>
            <a:ext cx="571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 err="1"/>
              <a:t>Role-Based</a:t>
            </a:r>
            <a:r>
              <a:rPr lang="nl-NL" noProof="0" dirty="0"/>
              <a:t> Access Controls - </a:t>
            </a:r>
            <a:r>
              <a:rPr lang="nl-NL" noProof="0" dirty="0" err="1"/>
              <a:t>Ferraiolo</a:t>
            </a:r>
            <a:r>
              <a:rPr lang="nl-NL" noProof="0" dirty="0"/>
              <a:t> </a:t>
            </a:r>
            <a:r>
              <a:rPr lang="nl-NL" noProof="0" dirty="0" err="1"/>
              <a:t>and</a:t>
            </a:r>
            <a:r>
              <a:rPr lang="nl-NL" noProof="0" dirty="0"/>
              <a:t> Kuhn - 1992</a:t>
            </a:r>
          </a:p>
        </p:txBody>
      </p:sp>
    </p:spTree>
    <p:extLst>
      <p:ext uri="{BB962C8B-B14F-4D97-AF65-F5344CB8AC3E}">
        <p14:creationId xmlns:p14="http://schemas.microsoft.com/office/powerpoint/2010/main" val="97916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87C5-D502-7ED3-55C7-B67D9E8E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4973-0D98-8332-0136-2C938E0E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Role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Based</a:t>
            </a:r>
            <a:r>
              <a:rPr lang="nl-NL" noProof="0" dirty="0">
                <a:latin typeface="Fira Sans SemiBold"/>
              </a:rPr>
              <a:t> Access Control (RBAC)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22F48-D0DB-2424-3E37-E9A50A3E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Fijnmazige autorisatie leidt tot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role-explosion</a:t>
            </a:r>
            <a:endParaRPr lang="nl-NL" sz="2400" noProof="0" dirty="0">
              <a:latin typeface="Fira Sans"/>
              <a:ea typeface="+mn-lt"/>
              <a:cs typeface="+mn-lt"/>
            </a:endParaRP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Toegangsbeleid wordt dus in applicaties ingebouwd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Elke applicatie doet het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Foutgevoelig en onbeheersbaar op schaal</a:t>
            </a:r>
          </a:p>
          <a:p>
            <a:pPr marL="0" indent="0">
              <a:buNone/>
            </a:pPr>
            <a:endParaRPr lang="nl-NL" sz="2400" noProof="0" dirty="0">
              <a:latin typeface="Apto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4764D-6E1F-9DBA-1A3F-E61EBDF1E1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Authorization</a:t>
            </a:r>
            <a:r>
              <a:rPr lang="nl-NL" noProof="0" dirty="0">
                <a:latin typeface="Fira Sans SemiBold"/>
              </a:rPr>
              <a:t> Management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Toegangsverlening buiten de applicatie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Policy as Code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0F2D36-50CB-C0F0-87AB-2C5AB771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058" y="2325190"/>
            <a:ext cx="3326400" cy="3402000"/>
          </a:xfrm>
          <a:prstGeom prst="rect">
            <a:avLst/>
          </a:prstGeom>
        </p:spPr>
      </p:pic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3FC8DFE2-69D4-5ED0-20F6-2E223AE82F31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Policy as Code == Policy out of </a:t>
            </a:r>
            <a:r>
              <a:rPr lang="nl-NL" noProof="0" dirty="0" err="1">
                <a:latin typeface="Fira Sans SemiBold"/>
              </a:rPr>
              <a:t>the</a:t>
            </a:r>
            <a:r>
              <a:rPr lang="nl-NL" noProof="0" dirty="0">
                <a:latin typeface="Fira Sans SemiBold"/>
              </a:rPr>
              <a:t> Code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72724244-A590-F80C-376D-97B6006C1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7A3FC-AE94-E6E0-4755-FE08623BCC3F}"/>
              </a:ext>
            </a:extLst>
          </p:cNvPr>
          <p:cNvSpPr/>
          <p:nvPr/>
        </p:nvSpPr>
        <p:spPr>
          <a:xfrm rot="21000046">
            <a:off x="8965620" y="557409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Externalized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Authorization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Management (EAM)</a:t>
            </a:r>
            <a:endParaRPr lang="nl-NL" noProof="0" dirty="0">
              <a:latin typeface="Fira Sans" panose="020B0503050000020004" pitchFamily="34" charset="0"/>
            </a:endParaRPr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verhuizen van applicaties naar de IAM oplossing.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loskoppelen van applicaties </a:t>
            </a:r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1. Aanvrager dient verwerkingsverzoek in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001" y="5248286"/>
            <a:ext cx="400934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Medewerker vraagt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op voor zaaktype ‘verlening parkeervergunning’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2. PEP biedt verzoek ter beslissing aan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Wordt vervolgens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Zaaksysteem deelt subject, action, resource &amp; context met het Policy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Decision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Point.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noProof="0" dirty="0">
                <a:latin typeface="Fira Sans SemiBold"/>
              </a:rPr>
              <a:t>3. PDP toetst aan toegangsbeleid uit PAP</a:t>
            </a:r>
            <a:endParaRPr lang="nl-NL" sz="4000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/>
              <a:t>Het verzoek wordt getoetst aan het</a:t>
            </a:r>
            <a:r>
              <a:rPr lang="nl-NL" sz="2400" noProof="0" dirty="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 noProof="0" dirty="0"/>
              <a:t>Beleid wordt beheerd in het </a:t>
            </a:r>
            <a:r>
              <a:rPr lang="nl-NL" sz="2400" noProof="0" dirty="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 noProof="0" dirty="0"/>
              <a:t>De PAP stelt versies van het beleid beschikbaar aan het </a:t>
            </a:r>
            <a:r>
              <a:rPr lang="nl-NL" sz="2400" noProof="0" dirty="0">
                <a:latin typeface="Fira Sans Medium" panose="020B0503050000020004" pitchFamily="34" charset="0"/>
              </a:rPr>
              <a:t>Policy </a:t>
            </a:r>
            <a:r>
              <a:rPr lang="nl-NL" sz="2400" noProof="0" dirty="0" err="1">
                <a:latin typeface="Fira Sans Medium" panose="020B0503050000020004" pitchFamily="34" charset="0"/>
              </a:rPr>
              <a:t>Decision</a:t>
            </a:r>
            <a:r>
              <a:rPr lang="nl-NL" sz="2400" noProof="0" dirty="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PAP deelt het beleid: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alleen tijdens werktijd voor parkeervergunningen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4. PIP verrijkt met herleidbare informatie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noProof="0" dirty="0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noProof="0" dirty="0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 noProof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2543" y="5243044"/>
            <a:ext cx="406972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PIP maakt de werktijden van </a:t>
            </a:r>
            <a:endParaRPr lang="nl-NL" sz="2400" noProof="0" dirty="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de baliemedewerker beschikbaar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Context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5. Uniform vastgelegd in </a:t>
            </a:r>
            <a:r>
              <a:rPr lang="nl-NL" noProof="0" dirty="0" err="1">
                <a:latin typeface="Fira Sans SemiBold"/>
              </a:rPr>
              <a:t>decision</a:t>
            </a:r>
            <a:r>
              <a:rPr lang="nl-NL" noProof="0" dirty="0">
                <a:latin typeface="Fira Sans SemiBold"/>
              </a:rPr>
              <a:t> logs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/>
              <a:t>Toegangsbeslissingen worden </a:t>
            </a:r>
            <a:r>
              <a:rPr lang="nl-NL" sz="2400" noProof="0" dirty="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 noProof="0" dirty="0"/>
              <a:t>Gecombineerd met een </a:t>
            </a:r>
            <a:r>
              <a:rPr lang="nl-NL" sz="2400" noProof="0" dirty="0">
                <a:latin typeface="Fira Sans Medium" panose="020B0503050000020004" pitchFamily="34" charset="0"/>
              </a:rPr>
              <a:t>PAP en PIP met </a:t>
            </a:r>
            <a:r>
              <a:rPr lang="nl-NL" sz="2400" noProof="0" dirty="0" err="1">
                <a:latin typeface="Fira Sans Medium" panose="020B0503050000020004" pitchFamily="34" charset="0"/>
              </a:rPr>
              <a:t>historisering</a:t>
            </a:r>
            <a:r>
              <a:rPr lang="nl-NL" sz="2400" noProof="0" dirty="0">
                <a:latin typeface="Fira Sans Medium" panose="020B0503050000020004" pitchFamily="34" charset="0"/>
              </a:rPr>
              <a:t> </a:t>
            </a:r>
            <a:r>
              <a:rPr lang="nl-NL" sz="2400" noProof="0" dirty="0"/>
              <a:t>zijn eerdere beslissingen </a:t>
            </a:r>
            <a:r>
              <a:rPr lang="nl-NL" sz="2400" noProof="0" dirty="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195" y="5250502"/>
            <a:ext cx="398381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Logboek legt het verzoek, de versie van het beleid en de werktijden uit de PIP vast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6.  PDP retourneert beslissing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2400" noProof="0" dirty="0">
                <a:latin typeface="Fira Sans"/>
              </a:rPr>
              <a:t>Het Policy </a:t>
            </a:r>
            <a:r>
              <a:rPr lang="nl-NL" sz="2400" noProof="0" dirty="0" err="1">
                <a:latin typeface="Fira Sans"/>
              </a:rPr>
              <a:t>Decision</a:t>
            </a:r>
            <a:r>
              <a:rPr lang="nl-NL" sz="2400" noProof="0" dirty="0">
                <a:latin typeface="Fira Sans"/>
              </a:rPr>
              <a:t> Point retourneert de genomen toegangsbeslissing, inclusief metadata over de beslissing, aan het Policy </a:t>
            </a:r>
            <a:r>
              <a:rPr lang="nl-NL" sz="2400" noProof="0" dirty="0" err="1">
                <a:latin typeface="Fira Sans"/>
              </a:rPr>
              <a:t>Enforcement</a:t>
            </a:r>
            <a:r>
              <a:rPr lang="nl-NL" sz="2400" noProof="0" dirty="0">
                <a:latin typeface="Fira Sans"/>
              </a:rPr>
              <a:t> Point in een vastgesteld format.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59303" y="5248030"/>
            <a:ext cx="4012286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PDP geeft toestemming; mits BSN gemaskeerd is op laatste 4 tekens.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7.  PEP dwingt toegangsbeslissing af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 noProof="0" dirty="0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</a:t>
            </a:r>
            <a:r>
              <a:rPr lang="nl-NL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residual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policy, </a:t>
            </a:r>
            <a:r>
              <a:rPr lang="nl-NL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obligations</a:t>
            </a:r>
            <a:r>
              <a:rPr lang="nl-NL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noProof="0" dirty="0">
                <a:solidFill>
                  <a:srgbClr val="000000"/>
                </a:solidFill>
              </a:rPr>
              <a:t>en</a:t>
            </a:r>
            <a:r>
              <a:rPr lang="nl-NL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noProof="0" dirty="0" err="1">
                <a:solidFill>
                  <a:srgbClr val="000000"/>
                </a:solidFill>
                <a:latin typeface="Fira Sans Medium" panose="020B0503050000020004" pitchFamily="34" charset="0"/>
              </a:rPr>
              <a:t>advice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) </a:t>
            </a: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nageleefd </a:t>
            </a:r>
            <a:r>
              <a:rPr lang="nl-NL" noProof="0" dirty="0">
                <a:solidFill>
                  <a:srgbClr val="000000"/>
                </a:solidFill>
              </a:rPr>
              <a:t>kunnen </a:t>
            </a: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2904" y="5247166"/>
            <a:ext cx="402224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Het zaaksysteem (of een proxy ervoor) wijst een verzoek om middernacht direct af.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noProof="0" dirty="0">
                <a:latin typeface="Fira Sans SemiBold"/>
              </a:rPr>
              <a:t>8.  Verwerker deelt resultaat met aanvrager</a:t>
            </a:r>
            <a:endParaRPr lang="nl-NL" sz="4000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sz="2400" noProof="0" dirty="0"/>
              <a:t>Aanvrager ontvangt verwerkingsresultaat</a:t>
            </a:r>
          </a:p>
          <a:p>
            <a:pPr marL="0" indent="0">
              <a:buNone/>
            </a:pPr>
            <a:r>
              <a:rPr lang="nl-NL" sz="2400" noProof="0" dirty="0">
                <a:latin typeface="Fira Sans Medium" panose="020B0503050000020004" pitchFamily="34" charset="0"/>
              </a:rPr>
              <a:t>      Goedgekeurd</a:t>
            </a:r>
            <a:r>
              <a:rPr lang="nl-NL" sz="2400" noProof="0" dirty="0"/>
              <a:t> → </a:t>
            </a:r>
          </a:p>
          <a:p>
            <a:pPr lvl="1"/>
            <a:r>
              <a:rPr lang="nl-NL" sz="2000" noProof="0" dirty="0"/>
              <a:t>Resultaat wordt verstrekt</a:t>
            </a:r>
          </a:p>
          <a:p>
            <a:pPr marL="0" indent="0">
              <a:buNone/>
            </a:pPr>
            <a:r>
              <a:rPr lang="nl-NL" sz="2400" noProof="0" dirty="0"/>
              <a:t>      </a:t>
            </a:r>
            <a:r>
              <a:rPr lang="nl-NL" sz="2400" noProof="0" dirty="0">
                <a:latin typeface="Fira Sans Medium" panose="020B0503050000020004" pitchFamily="34" charset="0"/>
              </a:rPr>
              <a:t>Afgewezen</a:t>
            </a:r>
            <a:r>
              <a:rPr lang="nl-NL" sz="2400" noProof="0" dirty="0"/>
              <a:t> →</a:t>
            </a:r>
          </a:p>
          <a:p>
            <a:pPr lvl="1"/>
            <a:r>
              <a:rPr lang="nl-NL" sz="2000" noProof="0" dirty="0"/>
              <a:t>Reden voor afwijzing</a:t>
            </a:r>
          </a:p>
          <a:p>
            <a:pPr lvl="1"/>
            <a:r>
              <a:rPr lang="nl-NL" sz="2000" noProof="0" dirty="0"/>
              <a:t>Tips voor </a:t>
            </a:r>
            <a:r>
              <a:rPr lang="nl-NL" sz="2000" noProof="0" dirty="0" err="1"/>
              <a:t>herindiening</a:t>
            </a:r>
            <a:r>
              <a:rPr lang="nl-NL" sz="2000" noProof="0" dirty="0"/>
              <a:t> (</a:t>
            </a:r>
            <a:r>
              <a:rPr lang="nl-NL" sz="2000" noProof="0" dirty="0" err="1"/>
              <a:t>step-up</a:t>
            </a:r>
            <a:r>
              <a:rPr lang="nl-NL" sz="2000" noProof="0" dirty="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40157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2907" y="5247200"/>
            <a:ext cx="402185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Tijdens werktijd deelt het zaaksysteem de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met gemaskeerd BSN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Zero trust &amp; Defense in depth</a:t>
            </a:r>
            <a:endParaRPr lang="nl-NL" kern="1200" baseline="0" noProof="0" dirty="0">
              <a:latin typeface="Fira Sans SemiBold" panose="020B0503050000020004" pitchFamily="34" charset="0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97263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nl-NL" sz="2200" noProof="0" dirty="0">
                <a:latin typeface="Fira Sans" panose="020B0503050000020004" pitchFamily="34" charset="0"/>
              </a:rPr>
              <a:t>Toegangsbeleid kan op elke stap in de keten worden afgedwongen (</a:t>
            </a:r>
            <a:r>
              <a:rPr lang="nl-NL" sz="2200" noProof="0" dirty="0" err="1">
                <a:latin typeface="Fira Sans" panose="020B0503050000020004" pitchFamily="34" charset="0"/>
              </a:rPr>
              <a:t>enforced</a:t>
            </a:r>
            <a:r>
              <a:rPr lang="nl-NL" sz="2200" noProof="0" dirty="0">
                <a:latin typeface="Fira Sans" panose="020B0503050000020004" pitchFamily="34" charset="0"/>
              </a:rPr>
              <a:t>) voor zero-trust en defense-in-depth. </a:t>
            </a:r>
            <a:br>
              <a:rPr lang="nl-NL" sz="2200" noProof="0" dirty="0">
                <a:latin typeface="Fira Sans" panose="020B0503050000020004" pitchFamily="34" charset="0"/>
              </a:rPr>
            </a:br>
            <a:br>
              <a:rPr lang="nl-NL" sz="2200" noProof="0" dirty="0">
                <a:latin typeface="Fira Sans" panose="020B0503050000020004" pitchFamily="34" charset="0"/>
              </a:rPr>
            </a:br>
            <a:r>
              <a:rPr lang="nl-NL" sz="2200" noProof="0" dirty="0">
                <a:latin typeface="Fira Sans" panose="020B0503050000020004" pitchFamily="34" charset="0"/>
              </a:rPr>
              <a:t>Denk bijvoorbeeld aan: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noProof="0" dirty="0">
                <a:latin typeface="Fira Sans" panose="020B0503050000020004" pitchFamily="34" charset="0"/>
              </a:rPr>
              <a:t>Identity Providers (scopes)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noProof="0" dirty="0">
                <a:latin typeface="Fira Sans" panose="020B0503050000020004" pitchFamily="34" charset="0"/>
              </a:rPr>
              <a:t>API gateways (routes)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noProof="0" dirty="0">
                <a:latin typeface="Fira Sans" panose="020B0503050000020004" pitchFamily="34" charset="0"/>
              </a:rPr>
              <a:t>Applicaties (fijnmazig)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192B84-F6FF-007C-B7B4-882F684B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134" y="1859291"/>
            <a:ext cx="6583840" cy="4284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67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Manage </a:t>
            </a:r>
            <a:r>
              <a:rPr lang="nl-NL" noProof="0" dirty="0" err="1">
                <a:latin typeface="Fira Sans SemiBold"/>
              </a:rPr>
              <a:t>Centrally</a:t>
            </a:r>
            <a:r>
              <a:rPr lang="nl-NL" noProof="0" dirty="0">
                <a:latin typeface="Fira Sans SemiBold"/>
              </a:rPr>
              <a:t>, </a:t>
            </a:r>
            <a:r>
              <a:rPr lang="nl-NL" noProof="0" dirty="0" err="1">
                <a:latin typeface="Fira Sans SemiBold"/>
              </a:rPr>
              <a:t>Enforce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Locally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31469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noProof="0" dirty="0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noProof="0" dirty="0" err="1">
                <a:solidFill>
                  <a:srgbClr val="000000"/>
                </a:solidFill>
              </a:rPr>
              <a:t>ies</a:t>
            </a:r>
            <a:r>
              <a:rPr lang="nl-NL" sz="2400" noProof="0" dirty="0">
                <a:solidFill>
                  <a:srgbClr val="000000"/>
                </a:solidFill>
              </a:rPr>
              <a:t> van 100+ </a:t>
            </a:r>
            <a:r>
              <a:rPr lang="nl-NL" sz="2400" noProof="0" dirty="0" err="1">
                <a:solidFill>
                  <a:srgbClr val="000000"/>
                </a:solidFill>
              </a:rPr>
              <a:t>milli</a:t>
            </a:r>
            <a:r>
              <a:rPr lang="nl-NL" sz="2400" noProof="0" dirty="0">
                <a:solidFill>
                  <a:srgbClr val="000000"/>
                </a:solidFill>
              </a:rPr>
              <a:t>-secondes vaak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Voor autorisatie zijn meestal </a:t>
            </a:r>
            <a:r>
              <a:rPr lang="nl-NL" sz="2400" noProof="0" dirty="0" err="1">
                <a:solidFill>
                  <a:srgbClr val="000000"/>
                </a:solidFill>
              </a:rPr>
              <a:t>latencies</a:t>
            </a:r>
            <a:r>
              <a:rPr lang="nl-NL" sz="2400" noProof="0" dirty="0">
                <a:solidFill>
                  <a:srgbClr val="000000"/>
                </a:solidFill>
              </a:rPr>
              <a:t> van </a:t>
            </a:r>
            <a:r>
              <a:rPr lang="nl-NL" sz="2400" noProof="0" dirty="0" err="1">
                <a:solidFill>
                  <a:srgbClr val="000000"/>
                </a:solidFill>
              </a:rPr>
              <a:t>millisecondes</a:t>
            </a:r>
            <a:r>
              <a:rPr lang="nl-NL" sz="2400" noProof="0" dirty="0">
                <a:solidFill>
                  <a:srgbClr val="000000"/>
                </a:solidFill>
              </a:rPr>
              <a:t> gewenst.</a:t>
            </a:r>
            <a:br>
              <a:rPr lang="nl-NL" sz="2400" noProof="0" dirty="0">
                <a:solidFill>
                  <a:srgbClr val="000000"/>
                </a:solidFill>
              </a:rPr>
            </a:br>
            <a:br>
              <a:rPr lang="nl-NL" sz="2400" noProof="0" dirty="0">
                <a:solidFill>
                  <a:srgbClr val="000000"/>
                </a:solidFill>
              </a:rPr>
            </a:br>
            <a:r>
              <a:rPr lang="nl-NL" sz="2400" noProof="0" dirty="0">
                <a:solidFill>
                  <a:srgbClr val="000000"/>
                </a:solidFill>
              </a:rPr>
              <a:t>Een centrale PDP biedt dus de hoogste actualiteit; maar is vaak te langzaam.</a:t>
            </a:r>
          </a:p>
        </p:txBody>
      </p:sp>
      <p:pic>
        <p:nvPicPr>
          <p:cNvPr id="7" name="Afbeelding 6" descr="Afbeelding met schermopname&#10;&#10;Door AI gegenereerde inhoud is mogelijk onjuist.">
            <a:extLst>
              <a:ext uri="{FF2B5EF4-FFF2-40B4-BE49-F238E27FC236}">
                <a16:creationId xmlns:a16="http://schemas.microsoft.com/office/drawing/2014/main" id="{6B01F42B-3DFE-DA16-CD86-84C24CE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0"/>
            <a:ext cx="7772400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EF1-CB0A-7907-29C8-6D7D2726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698C-975A-12E7-D464-55E4D8D3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Manage </a:t>
            </a:r>
            <a:r>
              <a:rPr lang="nl-NL" noProof="0" dirty="0" err="1">
                <a:latin typeface="Fira Sans SemiBold"/>
              </a:rPr>
              <a:t>Centrally</a:t>
            </a:r>
            <a:r>
              <a:rPr lang="nl-NL" noProof="0" dirty="0">
                <a:latin typeface="Fira Sans SemiBold"/>
              </a:rPr>
              <a:t>, </a:t>
            </a:r>
            <a:r>
              <a:rPr lang="nl-NL" noProof="0" dirty="0" err="1">
                <a:latin typeface="Fira Sans SemiBold"/>
              </a:rPr>
              <a:t>Enforce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Locally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00F50-9B7E-BDF9-954A-04DDDA42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Daarom wordt vaak een replica van de PDP en PAP naast de applicatie geplaatst.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Deze wordt met de centrale oplossing gesynchroniseerd.</a:t>
            </a:r>
            <a:br>
              <a:rPr lang="nl-NL" sz="2400" noProof="0" dirty="0">
                <a:solidFill>
                  <a:srgbClr val="000000"/>
                </a:solidFill>
              </a:rPr>
            </a:br>
            <a:endParaRPr lang="nl-NL" sz="2400" noProof="0" dirty="0">
              <a:solidFill>
                <a:srgbClr val="000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74DED-94E3-0426-89BB-65C360AF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971610" cy="4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F4E1-093C-D9F9-74C3-419AD28E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875E-968D-C19C-C3C9-A4F5BF69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Manage </a:t>
            </a:r>
            <a:r>
              <a:rPr lang="nl-NL" noProof="0" dirty="0" err="1">
                <a:latin typeface="Fira Sans SemiBold"/>
              </a:rPr>
              <a:t>Centrally</a:t>
            </a:r>
            <a:r>
              <a:rPr lang="nl-NL" noProof="0" dirty="0">
                <a:latin typeface="Fira Sans SemiBold"/>
              </a:rPr>
              <a:t>, </a:t>
            </a:r>
            <a:r>
              <a:rPr lang="nl-NL" noProof="0" dirty="0" err="1">
                <a:latin typeface="Fira Sans SemiBold"/>
              </a:rPr>
              <a:t>Enforce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Locally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D9B2D7-C97F-1293-9954-D0A7D198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Als ondersteunende gegevens ook snel beschikbaar kunnen deze ook naar een lokale PIP gerepliceerd worden.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Dit wordt ook wel ‘</a:t>
            </a:r>
            <a:r>
              <a:rPr lang="nl-NL" sz="2400" noProof="0" dirty="0" err="1">
                <a:solidFill>
                  <a:srgbClr val="000000"/>
                </a:solidFill>
              </a:rPr>
              <a:t>stateful</a:t>
            </a:r>
            <a:r>
              <a:rPr lang="nl-NL" sz="2400" noProof="0" dirty="0">
                <a:solidFill>
                  <a:srgbClr val="000000"/>
                </a:solidFill>
              </a:rPr>
              <a:t> EAM’ genoemd en speelt bij </a:t>
            </a:r>
            <a:r>
              <a:rPr lang="nl-NL" sz="2400" noProof="0" dirty="0" err="1">
                <a:solidFill>
                  <a:srgbClr val="000000"/>
                </a:solidFill>
              </a:rPr>
              <a:t>ReBAC</a:t>
            </a:r>
            <a:r>
              <a:rPr lang="nl-NL" sz="2400" noProof="0" dirty="0">
                <a:solidFill>
                  <a:srgbClr val="000000"/>
                </a:solidFill>
              </a:rPr>
              <a:t> oplossingen altijd een grote rol.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6CF1511-274C-A64F-F3D7-CB845AF6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422741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42C106A-6B23-8D97-A695-71AFE4B29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45" r="646" b="-2191"/>
          <a:stretch>
            <a:fillRect/>
          </a:stretch>
        </p:blipFill>
        <p:spPr>
          <a:xfrm>
            <a:off x="5208103" y="2192199"/>
            <a:ext cx="6551237" cy="317145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FE3D0C-D18F-506B-2060-5A4061518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0269" b="-2191"/>
          <a:stretch>
            <a:fillRect/>
          </a:stretch>
        </p:blipFill>
        <p:spPr>
          <a:xfrm>
            <a:off x="339895" y="2195673"/>
            <a:ext cx="4775444" cy="3171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84062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9050">
            <a:off x="6820331" y="5217883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Het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Connect moment van autorisatie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1F49-8FAD-1835-A701-BE2D0510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E03-37CA-73C3-A3C9-D22D4EBC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Strategisch kader</a:t>
            </a:r>
            <a:endParaRPr lang="nl-NL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CDB1B31-7776-C843-89C7-84829BD7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79268"/>
            <a:ext cx="7617480" cy="37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2921-C75E-D816-7BFD-C7F933E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6516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9AFD-75DC-C832-0191-2D9BDAE7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SAML, OAuth2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5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31FB-AAB9-2664-65CC-A86D15B5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OAuth2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En in OWASP’21 gezakt naar #7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0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E7E4-6254-1BF1-A2E8-83FE8D3B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OAuth2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En in OWASP’21 gezakt naar #7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Met 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Waarom geen XACML?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XACML standaardiseert (delen van) de PDP, PAP, PEP én PIP.</a:t>
            </a:r>
          </a:p>
          <a:p>
            <a:r>
              <a:rPr lang="nl-NL" noProof="0" dirty="0">
                <a:latin typeface="Fira Sans"/>
              </a:rPr>
              <a:t>De bundeling van policy taal vergroot de complexiteit en beperkt de toepasbaarheid van de standaard.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549" y="2098544"/>
                <a:ext cx="3612600" cy="248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269" y="2587414"/>
                <a:ext cx="231480" cy="360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478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188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Waarom wel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?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standaardiseert alleen de PDP interface met de PEP. </a:t>
            </a:r>
          </a:p>
          <a:p>
            <a:r>
              <a:rPr lang="nl-NL" noProof="0" dirty="0">
                <a:latin typeface="Fira Sans"/>
              </a:rPr>
              <a:t>Keuze voor policy taal wordt vrij gelaten.</a:t>
            </a:r>
          </a:p>
          <a:p>
            <a:r>
              <a:rPr lang="nl-NL" noProof="0" dirty="0">
                <a:latin typeface="Fira Sans"/>
              </a:rPr>
              <a:t>Elk toegangsverzoek is samen te vatten dus de reikwijdte is maximaal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58C8D8-360C-ABD0-B182-F42FF0E73797}"/>
              </a:ext>
            </a:extLst>
          </p:cNvPr>
          <p:cNvGrpSpPr/>
          <p:nvPr/>
        </p:nvGrpSpPr>
        <p:grpSpPr>
          <a:xfrm>
            <a:off x="7072156" y="3330551"/>
            <a:ext cx="1177467" cy="934424"/>
            <a:chOff x="7072156" y="3330551"/>
            <a:chExt cx="1177467" cy="934424"/>
          </a:xfrm>
        </p:grpSpPr>
        <p:sp>
          <p:nvSpPr>
            <p:cNvPr id="4" name="Vrije vorm 12">
              <a:extLst>
                <a:ext uri="{FF2B5EF4-FFF2-40B4-BE49-F238E27FC236}">
                  <a16:creationId xmlns:a16="http://schemas.microsoft.com/office/drawing/2014/main" id="{7D63D31D-BB50-7CA8-0C80-826D5E33E45B}"/>
                </a:ext>
              </a:extLst>
            </p:cNvPr>
            <p:cNvSpPr/>
            <p:nvPr/>
          </p:nvSpPr>
          <p:spPr>
            <a:xfrm>
              <a:off x="7088269" y="3330552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5" name="Vrije vorm 13">
              <a:extLst>
                <a:ext uri="{FF2B5EF4-FFF2-40B4-BE49-F238E27FC236}">
                  <a16:creationId xmlns:a16="http://schemas.microsoft.com/office/drawing/2014/main" id="{D2465D61-6161-0443-83CF-382BBBC334E4}"/>
                </a:ext>
              </a:extLst>
            </p:cNvPr>
            <p:cNvSpPr/>
            <p:nvPr/>
          </p:nvSpPr>
          <p:spPr>
            <a:xfrm rot="20581627">
              <a:off x="7072156" y="3330551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4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Waarom wel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?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als open standaard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meeste grote EAM leveranciers</a:t>
            </a:r>
          </a:p>
          <a:p>
            <a:r>
              <a:rPr lang="nl-NL" noProof="0" dirty="0">
                <a:latin typeface="Fira Sans"/>
              </a:rPr>
              <a:t>Reeds breed geadopteerd; zie bijv. </a:t>
            </a:r>
            <a:r>
              <a:rPr lang="nl-NL" noProof="0" dirty="0">
                <a:latin typeface="Fira Sans"/>
                <a:hlinkClick r:id="rId3"/>
              </a:rPr>
              <a:t>http://authzen-interop.net</a:t>
            </a:r>
            <a:endParaRPr lang="nl-NL" noProof="0" dirty="0">
              <a:latin typeface="Fira Sans"/>
            </a:endParaRPr>
          </a:p>
          <a:p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1.0 </a:t>
            </a:r>
            <a:r>
              <a:rPr lang="nl-NL" noProof="0" dirty="0" err="1">
                <a:latin typeface="Fira Sans"/>
              </a:rPr>
              <a:t>Final</a:t>
            </a:r>
            <a:r>
              <a:rPr lang="nl-NL" noProof="0" dirty="0">
                <a:latin typeface="Fira Sans"/>
              </a:rPr>
              <a:t> is stabiel en wordt deze zomer ter consultatie aangeboden.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Informatiemodel</a:t>
            </a:r>
            <a:endParaRPr lang="nl-NL" noProof="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948138-F4B6-D4EA-1E68-9F350D2F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D988BF-DA21-F347-8362-E61F7870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nl-NL" noProof="0" dirty="0" err="1">
                <a:latin typeface="Fira Sans"/>
              </a:rPr>
              <a:t>Request</a:t>
            </a:r>
            <a:endParaRPr lang="nl-NL" noProof="0" dirty="0">
              <a:latin typeface="Fira Sans"/>
            </a:endParaRPr>
          </a:p>
          <a:p>
            <a:pPr lvl="1"/>
            <a:r>
              <a:rPr lang="nl-NL" noProof="0" dirty="0">
                <a:latin typeface="Fira Sans"/>
              </a:rPr>
              <a:t>Subject (type, </a:t>
            </a:r>
            <a:r>
              <a:rPr lang="nl-NL" noProof="0" dirty="0" err="1">
                <a:latin typeface="Fira Sans"/>
              </a:rPr>
              <a:t>id</a:t>
            </a:r>
            <a:r>
              <a:rPr lang="nl-NL" noProof="0" dirty="0">
                <a:latin typeface="Fira Sans"/>
              </a:rPr>
              <a:t>, </a:t>
            </a:r>
            <a:r>
              <a:rPr lang="nl-NL" noProof="0" dirty="0" err="1">
                <a:latin typeface="Fira Sans"/>
              </a:rPr>
              <a:t>properties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Action (name, </a:t>
            </a:r>
            <a:r>
              <a:rPr lang="nl-NL" noProof="0" dirty="0" err="1">
                <a:latin typeface="Fira Sans"/>
              </a:rPr>
              <a:t>properties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Resource (type, </a:t>
            </a:r>
            <a:r>
              <a:rPr lang="nl-NL" noProof="0" dirty="0" err="1">
                <a:latin typeface="Fira Sans"/>
              </a:rPr>
              <a:t>id</a:t>
            </a:r>
            <a:r>
              <a:rPr lang="nl-NL" noProof="0" dirty="0">
                <a:latin typeface="Fira Sans"/>
              </a:rPr>
              <a:t>, </a:t>
            </a:r>
            <a:r>
              <a:rPr lang="nl-NL" noProof="0" dirty="0" err="1">
                <a:latin typeface="Fira Sans"/>
              </a:rPr>
              <a:t>properties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Context</a:t>
            </a:r>
          </a:p>
          <a:p>
            <a:r>
              <a:rPr lang="nl-NL" noProof="0" dirty="0">
                <a:latin typeface="Fira Sans"/>
              </a:rPr>
              <a:t>Response</a:t>
            </a:r>
          </a:p>
          <a:p>
            <a:pPr lvl="1"/>
            <a:r>
              <a:rPr lang="nl-NL" noProof="0" dirty="0" err="1">
                <a:latin typeface="Fira Sans"/>
              </a:rPr>
              <a:t>Decision</a:t>
            </a:r>
            <a:r>
              <a:rPr lang="nl-NL" noProof="0" dirty="0">
                <a:latin typeface="Fira Sans"/>
              </a:rPr>
              <a:t> (</a:t>
            </a:r>
            <a:r>
              <a:rPr lang="nl-NL" noProof="0" dirty="0" err="1">
                <a:latin typeface="Fira Sans"/>
              </a:rPr>
              <a:t>true</a:t>
            </a:r>
            <a:r>
              <a:rPr lang="nl-NL" noProof="0" dirty="0">
                <a:latin typeface="Fira Sans"/>
              </a:rPr>
              <a:t>/</a:t>
            </a:r>
            <a:r>
              <a:rPr lang="nl-NL" noProof="0" dirty="0" err="1">
                <a:latin typeface="Fira Sans"/>
              </a:rPr>
              <a:t>false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Context</a:t>
            </a:r>
          </a:p>
          <a:p>
            <a:pPr lvl="2"/>
            <a:r>
              <a:rPr lang="nl-NL" noProof="0" dirty="0" err="1">
                <a:latin typeface="Fira Sans"/>
              </a:rPr>
              <a:t>Step-up</a:t>
            </a:r>
            <a:endParaRPr lang="nl-NL" noProof="0" dirty="0">
              <a:latin typeface="Fira Sans"/>
            </a:endParaRPr>
          </a:p>
          <a:p>
            <a:pPr lvl="2"/>
            <a:r>
              <a:rPr lang="nl-NL" noProof="0" dirty="0" err="1">
                <a:latin typeface="Fira Sans"/>
              </a:rPr>
              <a:t>Residual</a:t>
            </a:r>
            <a:r>
              <a:rPr lang="nl-NL" noProof="0" dirty="0">
                <a:latin typeface="Fira Sans"/>
              </a:rPr>
              <a:t> policy</a:t>
            </a:r>
          </a:p>
          <a:p>
            <a:pPr lvl="2"/>
            <a:r>
              <a:rPr lang="nl-NL" noProof="0" dirty="0" err="1">
                <a:latin typeface="Fira Sans"/>
              </a:rPr>
              <a:t>Reasons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847769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A051-0B90-9576-766A-00E564F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EF59-AF97-C2B3-2FCE-B9D2717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1.0 </a:t>
            </a:r>
            <a:r>
              <a:rPr lang="nl-NL" noProof="0" dirty="0" err="1">
                <a:latin typeface="Fira Sans SemiBold"/>
              </a:rPr>
              <a:t>Endpoints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4E7C26-C248-1D81-EF20-2036AE26F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Evaluation:  Evaluatie van één toegangsverzoek</a:t>
            </a:r>
          </a:p>
          <a:p>
            <a:r>
              <a:rPr lang="nl-NL" noProof="0" dirty="0" err="1">
                <a:latin typeface="Fira Sans"/>
              </a:rPr>
              <a:t>Evaluations</a:t>
            </a:r>
            <a:r>
              <a:rPr lang="nl-NL" noProof="0" dirty="0">
                <a:latin typeface="Fira Sans"/>
              </a:rPr>
              <a:t>: Evaluatie van reeksen van toegangsverzoeken met </a:t>
            </a:r>
            <a:r>
              <a:rPr lang="nl-NL" noProof="0" dirty="0" err="1">
                <a:latin typeface="Fira Sans"/>
              </a:rPr>
              <a:t>defaults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Search </a:t>
            </a:r>
            <a:r>
              <a:rPr lang="nl-NL" noProof="0" dirty="0" err="1">
                <a:latin typeface="Fira Sans"/>
              </a:rPr>
              <a:t>APIs</a:t>
            </a:r>
            <a:r>
              <a:rPr lang="nl-NL" noProof="0" dirty="0">
                <a:latin typeface="Fira Sans"/>
              </a:rPr>
              <a:t>:</a:t>
            </a:r>
          </a:p>
          <a:p>
            <a:pPr lvl="1"/>
            <a:r>
              <a:rPr lang="nl-NL" noProof="0" dirty="0">
                <a:latin typeface="Fira Sans"/>
              </a:rPr>
              <a:t>Subject: Toegestane subjects voor gegeven action en resource</a:t>
            </a:r>
          </a:p>
          <a:p>
            <a:pPr lvl="1"/>
            <a:r>
              <a:rPr lang="nl-NL" noProof="0" dirty="0">
                <a:latin typeface="Fira Sans"/>
              </a:rPr>
              <a:t>Action: Toegestane actions voor gegeven subject en resource</a:t>
            </a:r>
          </a:p>
          <a:p>
            <a:pPr lvl="1"/>
            <a:r>
              <a:rPr lang="nl-NL" noProof="0" dirty="0">
                <a:latin typeface="Fira Sans"/>
              </a:rPr>
              <a:t>Resource: Toegestane resources voor gegeven subject en action.</a:t>
            </a:r>
          </a:p>
          <a:p>
            <a:r>
              <a:rPr lang="nl-NL" noProof="0" dirty="0">
                <a:latin typeface="Fira Sans"/>
              </a:rPr>
              <a:t>PDP Metadata: </a:t>
            </a:r>
            <a:r>
              <a:rPr lang="nl-NL" noProof="0" dirty="0" err="1">
                <a:latin typeface="Fira Sans"/>
              </a:rPr>
              <a:t>Capabilities</a:t>
            </a:r>
            <a:r>
              <a:rPr lang="nl-NL" noProof="0" dirty="0">
                <a:latin typeface="Fira Sans"/>
              </a:rPr>
              <a:t> van de PDP voor gebruik in Well-</a:t>
            </a:r>
            <a:r>
              <a:rPr lang="nl-NL" noProof="0" dirty="0" err="1">
                <a:latin typeface="Fira Sans"/>
              </a:rPr>
              <a:t>Known</a:t>
            </a:r>
            <a:r>
              <a:rPr lang="nl-NL" noProof="0" dirty="0">
                <a:latin typeface="Fira Sans"/>
              </a:rPr>
              <a:t> </a:t>
            </a:r>
            <a:r>
              <a:rPr lang="nl-NL" noProof="0" dirty="0" err="1">
                <a:latin typeface="Fira Sans"/>
              </a:rPr>
              <a:t>URIs</a:t>
            </a:r>
            <a:r>
              <a:rPr lang="nl-NL" noProof="0" dirty="0">
                <a:latin typeface="Fir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87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D5B5D-AC41-C06F-0B8C-D5B788E18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C87D-A953-16C1-DA20-4686BB5A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Europese datastrategie</a:t>
            </a:r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113FA70-8830-9422-EC45-4BBA1425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5" y="1553297"/>
            <a:ext cx="9714977" cy="46890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00EFACD-5DB9-F7C4-89AD-0F61F872E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94" y="5367055"/>
            <a:ext cx="2207945" cy="10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1.1 </a:t>
            </a:r>
            <a:r>
              <a:rPr lang="nl-NL" noProof="0" dirty="0" err="1">
                <a:latin typeface="Fira Sans SemiBold"/>
              </a:rPr>
              <a:t>Endpoints</a:t>
            </a:r>
            <a:r>
              <a:rPr lang="nl-NL" noProof="0" dirty="0">
                <a:latin typeface="Fira Sans SemiBold"/>
              </a:rPr>
              <a:t> (2026)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 err="1">
                <a:latin typeface="Fira Sans"/>
              </a:rPr>
              <a:t>Partial</a:t>
            </a:r>
            <a:r>
              <a:rPr lang="nl-NL" noProof="0" dirty="0">
                <a:latin typeface="Fira Sans"/>
              </a:rPr>
              <a:t> Evaluation: Gestructureerd formaat met </a:t>
            </a:r>
            <a:r>
              <a:rPr lang="nl-NL" noProof="0" dirty="0" err="1">
                <a:latin typeface="Fira Sans"/>
              </a:rPr>
              <a:t>residual</a:t>
            </a:r>
            <a:r>
              <a:rPr lang="nl-NL" noProof="0" dirty="0">
                <a:latin typeface="Fira Sans"/>
              </a:rPr>
              <a:t> policy, zoals filtering en maskering, voor gedeeltelijk gespecificeerde verzoeken.</a:t>
            </a: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55573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1605-5ED9-4D4E-0F0B-CF3E7E3B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98D5-7EB7-324B-5BFD-40ABAAA3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NLGov</a:t>
            </a:r>
            <a:r>
              <a:rPr lang="nl-NL" noProof="0" dirty="0">
                <a:latin typeface="Fira Sans SemiBold"/>
              </a:rPr>
              <a:t> profiel </a:t>
            </a:r>
            <a:r>
              <a:rPr lang="nl-NL" noProof="0" dirty="0" err="1">
                <a:latin typeface="Fira Sans SemiBold"/>
              </a:rPr>
              <a:t>for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OpenID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AuthZEN</a:t>
            </a:r>
            <a:endParaRPr lang="nl-NL" sz="4000" noProof="0" dirty="0">
              <a:latin typeface="Fira San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44D8CE-80E5-ABA8-90B7-8848C445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24DCB9AB-F04A-F54F-1181-8A0CD049FB33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E089B085-D8F4-9AD3-AFD3-5BE81767E56F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D54A9E-D869-9A49-5C52-E4B251B77F4B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168901" cy="4486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0" dirty="0">
                <a:latin typeface="Fira Sans"/>
              </a:rPr>
              <a:t>Richtlijnen voor modellering van toegangsverzoeken en opname in informatiemodellering (MIM, NSV, etc.)</a:t>
            </a:r>
            <a:endParaRPr lang="nl-NL" noProof="0" dirty="0"/>
          </a:p>
          <a:p>
            <a:r>
              <a:rPr lang="nl-NL" noProof="0" dirty="0">
                <a:latin typeface="Fira Sans"/>
              </a:rPr>
              <a:t>Ontwikkeling van profielen voor </a:t>
            </a:r>
            <a:r>
              <a:rPr lang="nl-NL" noProof="0" dirty="0" err="1">
                <a:latin typeface="Fira Sans"/>
              </a:rPr>
              <a:t>overheidsbrede</a:t>
            </a:r>
            <a:r>
              <a:rPr lang="nl-NL" noProof="0" dirty="0">
                <a:latin typeface="Fira Sans"/>
              </a:rPr>
              <a:t> informatiemodellen voor subjecten,  claims, etc.</a:t>
            </a:r>
          </a:p>
          <a:p>
            <a:r>
              <a:rPr lang="nl-NL" noProof="0" dirty="0" err="1">
                <a:latin typeface="Fira Sans"/>
              </a:rPr>
              <a:t>Overheidsbrede</a:t>
            </a:r>
            <a:r>
              <a:rPr lang="nl-NL" noProof="0" dirty="0">
                <a:latin typeface="Fira Sans"/>
              </a:rPr>
              <a:t> </a:t>
            </a:r>
            <a:r>
              <a:rPr lang="nl-NL" noProof="0" dirty="0" err="1">
                <a:latin typeface="Fira Sans"/>
              </a:rPr>
              <a:t>step-up</a:t>
            </a:r>
            <a:r>
              <a:rPr lang="nl-NL" noProof="0" dirty="0">
                <a:latin typeface="Fira Sans"/>
              </a:rPr>
              <a:t> acties, </a:t>
            </a:r>
            <a:r>
              <a:rPr lang="nl-NL" noProof="0" dirty="0" err="1">
                <a:latin typeface="Fira Sans"/>
              </a:rPr>
              <a:t>residual</a:t>
            </a:r>
            <a:r>
              <a:rPr lang="nl-NL" noProof="0" dirty="0">
                <a:latin typeface="Fira Sans"/>
              </a:rPr>
              <a:t> </a:t>
            </a:r>
            <a:r>
              <a:rPr lang="nl-NL" noProof="0" dirty="0" err="1">
                <a:latin typeface="Fira Sans"/>
              </a:rPr>
              <a:t>policies</a:t>
            </a:r>
            <a:r>
              <a:rPr lang="nl-NL" noProof="0" dirty="0">
                <a:latin typeface="Fira Sans"/>
              </a:rPr>
              <a:t> en </a:t>
            </a:r>
            <a:r>
              <a:rPr lang="nl-NL" noProof="0" dirty="0" err="1">
                <a:latin typeface="Fira Sans"/>
              </a:rPr>
              <a:t>obligations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44701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64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noProof="0" dirty="0">
                <a:latin typeface="Fira Sans"/>
              </a:rPr>
              <a:t>De zusterstandaard van Logboek Dataverwerkingen die niet gericht is op verantwoording naar de burger toe, maar op verantwoording binnen en tussen organisaties.</a:t>
            </a:r>
          </a:p>
          <a:p>
            <a:pPr marL="0" indent="0">
              <a:buNone/>
            </a:pPr>
            <a:r>
              <a:rPr lang="nl-NL" noProof="0" dirty="0">
                <a:latin typeface="Fira Sans"/>
              </a:rPr>
              <a:t>Bevat richtlijnen voor het inrichten en delen van het logboek en methodieken om data duplicatie te voorkomen maar toch herleidbaarheid te borgen.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63F17B-0702-18A7-6CA1-FB48EF27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FBB6B33B-A086-D04A-F2AC-E88345F0932F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F628E5CA-0E07-8AA3-908B-67BDCE27C3D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4" name="Vrije vorm 9">
            <a:extLst>
              <a:ext uri="{FF2B5EF4-FFF2-40B4-BE49-F238E27FC236}">
                <a16:creationId xmlns:a16="http://schemas.microsoft.com/office/drawing/2014/main" id="{5CAAB1C2-F50D-E7A2-1911-AE8D1F88F3DF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noProof="0" dirty="0">
                <a:latin typeface="Fira Sans"/>
              </a:rPr>
              <a:t>Een standaard voor het verlenen van inzicht in toegangsbeleid binnen en tussen organisatie in stelsels zoals het Federatief Datastelsel.</a:t>
            </a:r>
          </a:p>
          <a:p>
            <a:pPr marL="0" indent="0">
              <a:buNone/>
            </a:pPr>
            <a:r>
              <a:rPr lang="nl-NL" noProof="0" dirty="0">
                <a:latin typeface="Fira Sans"/>
              </a:rPr>
              <a:t>Dit gebeurt op basis van aannames die binnen federatieve datastelsels afgedwongen kunnen worden; zoals verwijzingen naar Register van Verwerkingsactiviteiten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379B42-4B7C-286F-A089-F1850DE4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5" name="Vrije vorm 10">
            <a:extLst>
              <a:ext uri="{FF2B5EF4-FFF2-40B4-BE49-F238E27FC236}">
                <a16:creationId xmlns:a16="http://schemas.microsoft.com/office/drawing/2014/main" id="{6EC3483A-3863-D279-77F7-5BFD9CD00CF8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6" name="Vrije vorm 12">
            <a:extLst>
              <a:ext uri="{FF2B5EF4-FFF2-40B4-BE49-F238E27FC236}">
                <a16:creationId xmlns:a16="http://schemas.microsoft.com/office/drawing/2014/main" id="{DB0F5361-1761-1EC5-DA44-6C80FE58CBB0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353B23C3-AAE1-2DB9-C169-A2E1BD3ADCE3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Voordelen en risico’s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7A429B-0ADD-F97D-B548-C0CFA4C77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noProof="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noProof="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noProof="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noProof="0" dirty="0">
              <a:latin typeface="Fira Sans"/>
            </a:endParaRPr>
          </a:p>
          <a:p>
            <a:pPr lvl="1"/>
            <a:r>
              <a:rPr lang="nl-NL" noProof="0" dirty="0">
                <a:latin typeface="Fira Sans"/>
              </a:rPr>
              <a:t>Consultatie bij eigen werkgroep afgerond</a:t>
            </a:r>
          </a:p>
          <a:p>
            <a:pPr lvl="1"/>
            <a:r>
              <a:rPr lang="nl-NL" noProof="0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noProof="0" dirty="0">
                <a:latin typeface="Fira Sans"/>
              </a:rPr>
              <a:t>Beheer bij </a:t>
            </a:r>
            <a:r>
              <a:rPr lang="nl-NL" noProof="0" dirty="0" err="1">
                <a:latin typeface="Fira Sans"/>
              </a:rPr>
              <a:t>Logius</a:t>
            </a:r>
            <a:r>
              <a:rPr lang="nl-NL" noProof="0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toegangsbeslissingen </a:t>
            </a:r>
          </a:p>
          <a:p>
            <a:pPr lvl="1"/>
            <a:r>
              <a:rPr lang="nl-NL" noProof="0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Register toegangsbeleid in concept</a:t>
            </a: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noProof="0" dirty="0">
                <a:latin typeface="Fira Sans"/>
              </a:rPr>
              <a:t>Niet dwingen, maar aanhaken als ‘het niet meer werkt’</a:t>
            </a:r>
          </a:p>
          <a:p>
            <a:r>
              <a:rPr lang="nl-NL" sz="2400" noProof="0" dirty="0">
                <a:latin typeface="Fira Sans"/>
              </a:rPr>
              <a:t>EAM en </a:t>
            </a:r>
            <a:r>
              <a:rPr lang="nl-NL" sz="2400" noProof="0" dirty="0" err="1">
                <a:latin typeface="Fira Sans"/>
              </a:rPr>
              <a:t>AuthZEN</a:t>
            </a:r>
            <a:r>
              <a:rPr lang="nl-NL" sz="2400" noProof="0" dirty="0">
                <a:latin typeface="Fira Sans"/>
              </a:rPr>
              <a:t> zijn nog jong</a:t>
            </a:r>
          </a:p>
          <a:p>
            <a:pPr lvl="1"/>
            <a:r>
              <a:rPr lang="nl-NL" sz="2400" noProof="0" dirty="0">
                <a:latin typeface="Fira Sans"/>
              </a:rPr>
              <a:t>Vanuit </a:t>
            </a:r>
            <a:r>
              <a:rPr lang="nl-NL" sz="2400" noProof="0" dirty="0" err="1">
                <a:latin typeface="Fira Sans"/>
              </a:rPr>
              <a:t>OpenID</a:t>
            </a:r>
            <a:r>
              <a:rPr lang="nl-NL" sz="2400" noProof="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noProof="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Concurrentbeleving met standaarden uit data </a:t>
            </a:r>
            <a:r>
              <a:rPr lang="nl-NL" sz="2400" noProof="0" dirty="0" err="1">
                <a:latin typeface="Fira Sans"/>
              </a:rPr>
              <a:t>spaces</a:t>
            </a:r>
            <a:r>
              <a:rPr lang="nl-NL" sz="2400" noProof="0" dirty="0">
                <a:latin typeface="Fira Sans"/>
              </a:rPr>
              <a:t> (</a:t>
            </a:r>
            <a:r>
              <a:rPr lang="nl-NL" sz="2400" noProof="0" dirty="0" err="1">
                <a:latin typeface="Fira Sans"/>
              </a:rPr>
              <a:t>iSHARE</a:t>
            </a:r>
            <a:r>
              <a:rPr lang="nl-NL" sz="2400" noProof="0" dirty="0">
                <a:latin typeface="Fira Sans"/>
              </a:rPr>
              <a:t>, </a:t>
            </a:r>
            <a:r>
              <a:rPr lang="nl-NL" sz="2400" noProof="0" dirty="0" err="1">
                <a:latin typeface="Fira Sans"/>
              </a:rPr>
              <a:t>Twiin</a:t>
            </a:r>
            <a:r>
              <a:rPr lang="nl-NL" sz="2400" noProof="0" dirty="0">
                <a:latin typeface="Fira Sans"/>
              </a:rPr>
              <a:t>, FIHR, …)</a:t>
            </a:r>
          </a:p>
          <a:p>
            <a:pPr lvl="1"/>
            <a:r>
              <a:rPr lang="nl-NL" sz="2400" noProof="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noProof="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noProof="0" dirty="0">
                <a:latin typeface="Fira Sans"/>
              </a:rPr>
              <a:t>Ook hier: niet dwingen, wachten tot behoefte ontstaat</a:t>
            </a:r>
          </a:p>
          <a:p>
            <a:r>
              <a:rPr lang="nl-NL" sz="2400" noProof="0" dirty="0">
                <a:latin typeface="Fira Sans"/>
              </a:rPr>
              <a:t>Gelijktijdige initiatieven in Europa (</a:t>
            </a:r>
            <a:r>
              <a:rPr lang="nl-NL" sz="2400" noProof="0" dirty="0" err="1">
                <a:latin typeface="Fira Sans"/>
              </a:rPr>
              <a:t>Gaia</a:t>
            </a:r>
            <a:r>
              <a:rPr lang="nl-NL" sz="2400" noProof="0" dirty="0">
                <a:latin typeface="Fira Sans"/>
              </a:rPr>
              <a:t>-X, </a:t>
            </a:r>
            <a:r>
              <a:rPr lang="nl-NL" sz="2400" noProof="0" dirty="0" err="1">
                <a:latin typeface="Fira Sans"/>
              </a:rPr>
              <a:t>Simpl</a:t>
            </a:r>
            <a:r>
              <a:rPr lang="nl-NL" sz="2400" noProof="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 noProof="0" dirty="0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 noProof="0" dirty="0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noProof="0" dirty="0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Digilab): </a:t>
            </a:r>
            <a:r>
              <a:rPr lang="nl-NL" sz="1800" u="none" strike="noStrike" noProof="0" dirty="0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 noProof="0" dirty="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noProof="0" dirty="0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sz="1800" cap="none" normalizeH="0" baseline="0" noProof="0" dirty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sz="1800" cap="none" normalizeH="0" baseline="0" noProof="0" dirty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sz="1800" noProof="0" dirty="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sz="180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17 juni en 1 juli</a:t>
            </a:r>
            <a:endParaRPr lang="nl-NL" sz="1800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0" y="431800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Het Federatief Datastelsel werkt binnen Realisatie IBDS aan een afsprakenstelsel.</a:t>
            </a:r>
          </a:p>
          <a:p>
            <a:pPr marL="0" indent="0">
              <a:buNone/>
            </a:pPr>
            <a:r>
              <a:rPr lang="nl-NL" noProof="0" dirty="0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nl-NL" noProof="0" dirty="0"/>
              <a:t>wat afspraken over toegangsverlening in federatieve stelsels moeilijk maakt.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Om dat te adresseren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09269"/>
            <a:ext cx="479592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Om dat te adresseren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nl-NL" noProof="0" dirty="0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199" y="4310479"/>
            <a:ext cx="479592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Een samenhangend geheel van afspraken en standaarden voor fijnmazige toegangsverlening te ontwikkelen</a:t>
            </a:r>
          </a:p>
          <a:p>
            <a:pPr marL="0" indent="0">
              <a:buNone/>
            </a:pPr>
            <a:r>
              <a:rPr lang="nl-NL" noProof="0" dirty="0"/>
              <a:t>Dit ter standaardisatie aanbieden aan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09269"/>
            <a:ext cx="4795925" cy="25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Traditionele toegangsverlening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Toegangsverlening toen en nu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51e72e7f-3f03-4b36-939e-4e1d8b546757"/>
    <ds:schemaRef ds:uri="c9fd5ebf-977d-42d6-9a97-5a76dcb1d2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1654</Words>
  <Application>Microsoft Macintosh PowerPoint</Application>
  <PresentationFormat>Breedbeeld</PresentationFormat>
  <Paragraphs>255</Paragraphs>
  <Slides>49</Slides>
  <Notes>49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49</vt:i4>
      </vt:variant>
    </vt:vector>
  </HeadingPairs>
  <TitlesOfParts>
    <vt:vector size="57" baseType="lpstr">
      <vt:lpstr>Aptos</vt:lpstr>
      <vt:lpstr>Arial</vt:lpstr>
      <vt:lpstr>Fira Mono</vt:lpstr>
      <vt:lpstr>Fira Sans</vt:lpstr>
      <vt:lpstr>Fira Sans Light</vt:lpstr>
      <vt:lpstr>Fira Sans Medium</vt:lpstr>
      <vt:lpstr>Fira Sans SemiBold</vt:lpstr>
      <vt:lpstr>Kantoorthema</vt:lpstr>
      <vt:lpstr>Slimme toegangsverlening met AuthZEN</vt:lpstr>
      <vt:lpstr>Federatieve Toegangsverlening</vt:lpstr>
      <vt:lpstr>Strategisch kader</vt:lpstr>
      <vt:lpstr>Europese datastrategie</vt:lpstr>
      <vt:lpstr>Achtergrond</vt:lpstr>
      <vt:lpstr>Achtergrond</vt:lpstr>
      <vt:lpstr>Achtergrond</vt:lpstr>
      <vt:lpstr>Opdracht</vt:lpstr>
      <vt:lpstr>Traditionele toegangsverlening</vt:lpstr>
      <vt:lpstr>Access Control Lists</vt:lpstr>
      <vt:lpstr>Role Based Access Control (RBAC)</vt:lpstr>
      <vt:lpstr>Role Based Access Control (RBAC)</vt:lpstr>
      <vt:lpstr>Externalized Authorization Management</vt:lpstr>
      <vt:lpstr>Policy as Code</vt:lpstr>
      <vt:lpstr>Policy as Code == Policy out of the Code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vastgelegd in decision logs</vt:lpstr>
      <vt:lpstr>6.  PDP retourneert beslissing</vt:lpstr>
      <vt:lpstr>7.  PEP dwingt toegangsbeslissing af</vt:lpstr>
      <vt:lpstr>8.  Verwerker deelt resultaat met aanvrager</vt:lpstr>
      <vt:lpstr>Zero trust &amp; Defense in depth</vt:lpstr>
      <vt:lpstr>Manage Centrally, Enforce Locally</vt:lpstr>
      <vt:lpstr>Manage Centrally, Enforce Locally</vt:lpstr>
      <vt:lpstr>Manage Centrally, Enforce Locally</vt:lpstr>
      <vt:lpstr>Volwaardig beheer</vt:lpstr>
      <vt:lpstr>Standaardisering</vt:lpstr>
      <vt:lpstr>Standaardisatie werkt</vt:lpstr>
      <vt:lpstr>Identificatie en Authenticatie</vt:lpstr>
      <vt:lpstr>Identificatie en Authenticatie</vt:lpstr>
      <vt:lpstr>Identificatie en Authenticatie</vt:lpstr>
      <vt:lpstr>Identificatie en Authenticatie</vt:lpstr>
      <vt:lpstr>Waarom geen XACML?</vt:lpstr>
      <vt:lpstr>Waarom wel AuthZEN?</vt:lpstr>
      <vt:lpstr>Waarom wel AuthZEN?</vt:lpstr>
      <vt:lpstr>AuthZEN Informatiemodel</vt:lpstr>
      <vt:lpstr>AuthZEN 1.0 Endpoints</vt:lpstr>
      <vt:lpstr>AuthZEN 1.1 Endpoints (2026)</vt:lpstr>
      <vt:lpstr>NLGov profiel for OpenID AuthZEN</vt:lpstr>
      <vt:lpstr>Logboek Toegangsbeslissingen</vt:lpstr>
      <vt:lpstr>Register Toegangsbeleid</vt:lpstr>
      <vt:lpstr>Voordelen en risico’s</vt:lpstr>
      <vt:lpstr>Voordelen</vt:lpstr>
      <vt:lpstr>Status project</vt:lpstr>
      <vt:lpstr>Risico’s en maatregelen (1)</vt:lpstr>
      <vt:lpstr>Risico’s en maatregelen (2)</vt:lpstr>
      <vt:lpstr>Hoe kan ik deelnemen? De werkgroep vindt elke twee weken plaats op dinsdag van 10:00 tot 11:00.  Deelname kan online of fysiek op dev.loer (bij Digilab): Catharijnesingel 55, 3511 GD Utrecht, gebouw Trindeborch, 5e verdieping  Komende bijeenkomsten: 17 juni en 1 juli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9</cp:revision>
  <dcterms:created xsi:type="dcterms:W3CDTF">2025-04-02T07:23:10Z</dcterms:created>
  <dcterms:modified xsi:type="dcterms:W3CDTF">2025-09-24T13:59:31Z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